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61" r:id="rId3"/>
    <p:sldId id="264" r:id="rId4"/>
    <p:sldId id="265" r:id="rId5"/>
    <p:sldId id="267" r:id="rId6"/>
    <p:sldId id="266" r:id="rId7"/>
    <p:sldId id="501" r:id="rId8"/>
    <p:sldId id="503" r:id="rId9"/>
    <p:sldId id="504" r:id="rId10"/>
    <p:sldId id="268" r:id="rId11"/>
    <p:sldId id="502" r:id="rId12"/>
    <p:sldId id="505" r:id="rId13"/>
    <p:sldId id="506" r:id="rId14"/>
    <p:sldId id="508" r:id="rId15"/>
    <p:sldId id="50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58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0568A-435A-4734-99B0-C9AEF8A44874}" type="datetimeFigureOut">
              <a:rPr lang="en-US" smtClean="0"/>
              <a:t>1/23/2025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217EC-34A5-4EAE-AF5E-74AC24117F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544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063C4-111E-BE0D-0C6B-B2C21DB71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7CEEDC-AA29-70F2-282B-C5931CF1F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6C63E-D9A2-91C7-2C32-4A287A339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FBCE-F67C-48B3-8FB4-A01435E67F4D}" type="datetimeFigureOut">
              <a:rPr lang="en-US" smtClean="0"/>
              <a:t>1/23/2025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DEC3A-7BC5-1CE6-2394-9469B06CA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FCF1E-4C97-3077-EACA-08A8DBFB6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BEF9-3490-4FB5-9289-09F6A43EBE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396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B5524-B929-9A11-E5E7-55D002771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214B5B-D439-1A72-E150-39CAD190D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75B1D-0CD7-81BC-66F8-B5CB70F7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FBCE-F67C-48B3-8FB4-A01435E67F4D}" type="datetimeFigureOut">
              <a:rPr lang="en-US" smtClean="0"/>
              <a:t>1/23/2025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94144-1E63-59F4-7024-2147CA72D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86219-0261-FF91-4EAC-DF4B2A89F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BEF9-3490-4FB5-9289-09F6A43EBE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9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9F8CF4-70D7-7E65-49D5-BBE26DCACE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6CC2C6-0F8D-7E8A-8FB5-67C4D82C56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2CDAB-0C83-8E26-8BD5-CCF4E6931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FBCE-F67C-48B3-8FB4-A01435E67F4D}" type="datetimeFigureOut">
              <a:rPr lang="en-US" smtClean="0"/>
              <a:t>1/23/2025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B0151-BB4B-B195-527B-17B2A33A8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B3B33-A20C-5247-997D-344059078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BEF9-3490-4FB5-9289-09F6A43EBE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589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6D0BC-4B80-D651-AA85-DC7D94AD3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CA76C-8E0D-C187-8CD6-D9C6FB2CB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3A444-51A3-DDAC-01B1-95A1D566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FBCE-F67C-48B3-8FB4-A01435E67F4D}" type="datetimeFigureOut">
              <a:rPr lang="en-US" smtClean="0"/>
              <a:t>1/23/2025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40D08-5280-C111-8C13-2EF23E80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39525-1042-FDD4-56DA-389CA840D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BEF9-3490-4FB5-9289-09F6A43EBE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163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FA202-A782-1128-4526-1561B1504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8829B-7D09-44C2-3CF1-78F91A027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ECED2-39EA-767A-158C-47ED09C3E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FBCE-F67C-48B3-8FB4-A01435E67F4D}" type="datetimeFigureOut">
              <a:rPr lang="en-US" smtClean="0"/>
              <a:t>1/23/2025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B10EA-8714-C28F-BECE-FD7EAB592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C1E3F-E80B-D7CA-1434-949560A9C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BEF9-3490-4FB5-9289-09F6A43EBE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423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0C366-4A3D-7F60-65C8-F60213747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B7203-B07D-747D-EFC8-318880D9AC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C299A7-EE0B-94D5-6614-F2667FA16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811FBC-3DB2-F6C6-0E12-9B26A7558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FBCE-F67C-48B3-8FB4-A01435E67F4D}" type="datetimeFigureOut">
              <a:rPr lang="en-US" smtClean="0"/>
              <a:t>1/23/2025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E2CC6B-6ABB-6EE5-3B05-BCC7F9048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68202D-1450-A5BA-DE25-633703C4F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BEF9-3490-4FB5-9289-09F6A43EBE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94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20F64-D438-A787-96A6-897DC01CF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04E1B-9071-5E61-78E9-EC0A49B96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50F963-2490-DE32-F469-B0039226C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C4C1B9-2BEC-E1C1-66A4-40E23EB296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EBF1E-2B8B-DF25-276C-EEF21A144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C02D54-14E2-AC86-282C-0733F19BA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FBCE-F67C-48B3-8FB4-A01435E67F4D}" type="datetimeFigureOut">
              <a:rPr lang="en-US" smtClean="0"/>
              <a:t>1/23/2025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44B19B-D67B-7B3F-8251-6C078EFE4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21D371-B408-6BF8-2124-23C69A5C0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BEF9-3490-4FB5-9289-09F6A43EBE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22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43187-FA96-EA77-F411-0D33B4EEC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5AA97E-C815-1FC7-8507-0B4BD6F0D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FBCE-F67C-48B3-8FB4-A01435E67F4D}" type="datetimeFigureOut">
              <a:rPr lang="en-US" smtClean="0"/>
              <a:t>1/23/2025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8CE064-C2C9-61F7-91A9-A32AB5D32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9B83DC-A6CA-DFA9-83E6-EA4304A03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BEF9-3490-4FB5-9289-09F6A43EBE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383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35CF9C-3C1D-4AE2-2E4D-35E8682C9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FBCE-F67C-48B3-8FB4-A01435E67F4D}" type="datetimeFigureOut">
              <a:rPr lang="en-US" smtClean="0"/>
              <a:t>1/23/2025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589103-5069-BDB0-B272-73E6B786C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75176-422E-8139-2D5A-457107A74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BEF9-3490-4FB5-9289-09F6A43EBE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792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F1A95-7414-3716-2F9D-92F90D712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86714-CB49-9F7C-EC85-52664EDE4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7EF9D-F535-84EE-CD6E-A91B629CB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C14318-77E6-F0AD-6676-4A2F8B714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FBCE-F67C-48B3-8FB4-A01435E67F4D}" type="datetimeFigureOut">
              <a:rPr lang="en-US" smtClean="0"/>
              <a:t>1/23/2025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AAF39E-387C-ACAD-54AC-CCA3857CD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E686B-9351-02CF-6B00-80E4837B4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BEF9-3490-4FB5-9289-09F6A43EBE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698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F9CF-8CDF-70A9-3281-01CBBB03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55528E-3C41-4FDC-A8FD-B205918FD3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D256D1-9F02-86F5-6FF1-0E13D21982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76FDF-7E15-2233-A3D1-435C3F72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FBCE-F67C-48B3-8FB4-A01435E67F4D}" type="datetimeFigureOut">
              <a:rPr lang="en-US" smtClean="0"/>
              <a:t>1/23/2025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D95B69-A22C-94BD-D0D4-38BB409D1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E56714-9BCE-8ADF-E458-47123D33B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BEF9-3490-4FB5-9289-09F6A43EBE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97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0C1231-BC0C-E81F-2684-571BECF17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517F57-D607-D93E-9A96-9C22CA680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89D5A-EA05-EBA0-AE2A-9A9C4329A0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7CFBCE-F67C-48B3-8FB4-A01435E67F4D}" type="datetimeFigureOut">
              <a:rPr lang="en-US" smtClean="0"/>
              <a:t>1/23/2025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BDE8C-E5FB-5E0D-285A-C720E61D86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3B1DF-CE7F-A7AE-7D8B-3ECD3F483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DDBEF9-3490-4FB5-9289-09F6A43EBE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20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11696F-3E44-F4A2-9217-B77102EDA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corrido a pie por el casco antiguo de Louisville 2025">
            <a:extLst>
              <a:ext uri="{FF2B5EF4-FFF2-40B4-BE49-F238E27FC236}">
                <a16:creationId xmlns:a16="http://schemas.microsoft.com/office/drawing/2014/main" id="{14EABC10-5E40-9D7C-5E4C-8E1ED7AAF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664" y="854363"/>
            <a:ext cx="6924000" cy="519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C9B9339-53C9-BB29-DEF2-6F6E3C52D4A6}"/>
              </a:ext>
            </a:extLst>
          </p:cNvPr>
          <p:cNvSpPr txBox="1">
            <a:spLocks/>
          </p:cNvSpPr>
          <p:nvPr/>
        </p:nvSpPr>
        <p:spPr>
          <a:xfrm>
            <a:off x="79336" y="854363"/>
            <a:ext cx="5109328" cy="14408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chemeClr val="bg1"/>
                </a:solidFill>
              </a:rPr>
              <a:t>Old Louisville Neighborhood Council Planning Discussion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131D08-FF9A-F6DD-D911-9D47C7B76D6E}"/>
              </a:ext>
            </a:extLst>
          </p:cNvPr>
          <p:cNvSpPr txBox="1"/>
          <p:nvPr/>
        </p:nvSpPr>
        <p:spPr>
          <a:xfrm>
            <a:off x="125464" y="4698131"/>
            <a:ext cx="168507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1/23/2025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Brian Davis</a:t>
            </a:r>
          </a:p>
          <a:p>
            <a:r>
              <a:rPr lang="en-US" b="1" dirty="0">
                <a:solidFill>
                  <a:schemeClr val="bg1"/>
                </a:solidFill>
              </a:rPr>
              <a:t>Michael King</a:t>
            </a:r>
          </a:p>
          <a:p>
            <a:r>
              <a:rPr lang="en-US" b="1" dirty="0">
                <a:solidFill>
                  <a:schemeClr val="bg1"/>
                </a:solidFill>
              </a:rPr>
              <a:t>Joe Haberman</a:t>
            </a:r>
          </a:p>
          <a:p>
            <a:r>
              <a:rPr lang="en-US" b="1" dirty="0">
                <a:solidFill>
                  <a:schemeClr val="bg1"/>
                </a:solidFill>
              </a:rPr>
              <a:t>John Hawkins</a:t>
            </a:r>
          </a:p>
        </p:txBody>
      </p:sp>
      <p:pic>
        <p:nvPicPr>
          <p:cNvPr id="15" name="Picture 14" descr="A black and white logo with a white design and stars&#10;&#10;Description automatically generated">
            <a:extLst>
              <a:ext uri="{FF2B5EF4-FFF2-40B4-BE49-F238E27FC236}">
                <a16:creationId xmlns:a16="http://schemas.microsoft.com/office/drawing/2014/main" id="{35625B4A-55C8-D683-A745-47BDC65FC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319" y="2790007"/>
            <a:ext cx="1657683" cy="165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40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426B1A-DC90-8C3B-6775-94903EF42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F392A4-CA0D-544E-149A-025347D5BE8A}"/>
              </a:ext>
            </a:extLst>
          </p:cNvPr>
          <p:cNvSpPr txBox="1">
            <a:spLocks/>
          </p:cNvSpPr>
          <p:nvPr/>
        </p:nvSpPr>
        <p:spPr>
          <a:xfrm>
            <a:off x="125463" y="246996"/>
            <a:ext cx="11892365" cy="6766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</a:rPr>
              <a:t>Group Housing Zoning Regulations in the TNZD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EB6378-375B-5A9A-236F-AB173E59D8B0}"/>
              </a:ext>
            </a:extLst>
          </p:cNvPr>
          <p:cNvSpPr txBox="1"/>
          <p:nvPr/>
        </p:nvSpPr>
        <p:spPr>
          <a:xfrm>
            <a:off x="125463" y="1216622"/>
            <a:ext cx="11892365" cy="206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Segoe UI" panose="020B0502040204020203" pitchFamily="34" charset="0"/>
              </a:rPr>
              <a:t>The Old Louisville/Limerick TNZD zoning regulations were established in 2002 and last updated in 2016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Segoe UI" panose="020B0502040204020203" pitchFamily="34" charset="0"/>
              </a:rPr>
              <a:t>The broader group housing zoning regulations have been established over time and notably updated in 2010 (transitional housing and homeless shelters), 2015 (boarding houses), and 2021 (all group housing types)</a:t>
            </a:r>
          </a:p>
        </p:txBody>
      </p:sp>
    </p:spTree>
    <p:extLst>
      <p:ext uri="{BB962C8B-B14F-4D97-AF65-F5344CB8AC3E}">
        <p14:creationId xmlns:p14="http://schemas.microsoft.com/office/powerpoint/2010/main" val="485937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426B1A-DC90-8C3B-6775-94903EF42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F392A4-CA0D-544E-149A-025347D5BE8A}"/>
              </a:ext>
            </a:extLst>
          </p:cNvPr>
          <p:cNvSpPr txBox="1">
            <a:spLocks/>
          </p:cNvSpPr>
          <p:nvPr/>
        </p:nvSpPr>
        <p:spPr>
          <a:xfrm>
            <a:off x="125464" y="246996"/>
            <a:ext cx="5328280" cy="6766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What is Regulated as a Type of Group Housing?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EB6378-375B-5A9A-236F-AB173E59D8B0}"/>
              </a:ext>
            </a:extLst>
          </p:cNvPr>
          <p:cNvSpPr txBox="1"/>
          <p:nvPr/>
        </p:nvSpPr>
        <p:spPr>
          <a:xfrm>
            <a:off x="125463" y="1597622"/>
            <a:ext cx="5328279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Segoe UI" panose="020B0502040204020203" pitchFamily="34" charset="0"/>
              </a:rPr>
              <a:t>Boarding &amp; lodging houses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Segoe UI" panose="020B0502040204020203" pitchFamily="34" charset="0"/>
              </a:rPr>
              <a:t>Rehabilitation homes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Segoe UI" panose="020B0502040204020203" pitchFamily="34" charset="0"/>
              </a:rPr>
              <a:t>Transitional housing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Segoe UI" panose="020B0502040204020203" pitchFamily="34" charset="0"/>
              </a:rPr>
              <a:t>Recovery housing (not a defined use in the zoning code)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4274235-EC57-F937-917E-D057C73BA674}"/>
              </a:ext>
            </a:extLst>
          </p:cNvPr>
          <p:cNvSpPr txBox="1">
            <a:spLocks/>
          </p:cNvSpPr>
          <p:nvPr/>
        </p:nvSpPr>
        <p:spPr>
          <a:xfrm>
            <a:off x="5747655" y="246996"/>
            <a:ext cx="5970537" cy="6766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What is Not Considered Group Housing?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4A4C39-CE84-D233-26B0-2AF12A0388CD}"/>
              </a:ext>
            </a:extLst>
          </p:cNvPr>
          <p:cNvSpPr txBox="1"/>
          <p:nvPr/>
        </p:nvSpPr>
        <p:spPr>
          <a:xfrm>
            <a:off x="5747655" y="1597622"/>
            <a:ext cx="6307994" cy="4683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Segoe UI" panose="020B0502040204020203" pitchFamily="34" charset="0"/>
              </a:rPr>
              <a:t>Multi-family dwellings (including long term rentals thereof)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Segoe UI" panose="020B0502040204020203" pitchFamily="34" charset="0"/>
              </a:rPr>
              <a:t>Homeless shelters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Segoe UI" panose="020B0502040204020203" pitchFamily="34" charset="0"/>
              </a:rPr>
              <a:t>Hotels, motels, and extended stay lodging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Segoe UI" panose="020B0502040204020203" pitchFamily="34" charset="0"/>
              </a:rPr>
              <a:t>Bed and breakfast inns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Segoe UI" panose="020B0502040204020203" pitchFamily="34" charset="0"/>
              </a:rPr>
              <a:t>Residential care facilities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Segoe UI" panose="020B0502040204020203" pitchFamily="34" charset="0"/>
              </a:rPr>
              <a:t>Short term rentals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Segoe UI" panose="020B0502040204020203" pitchFamily="34" charset="0"/>
              </a:rPr>
              <a:t>Assisted living, family care homes, hospitals, and nursing homes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Segoe UI" panose="020B0502040204020203" pitchFamily="34" charset="0"/>
              </a:rPr>
              <a:t>Detention centers, jails, and prisons</a:t>
            </a:r>
          </a:p>
        </p:txBody>
      </p:sp>
    </p:spTree>
    <p:extLst>
      <p:ext uri="{BB962C8B-B14F-4D97-AF65-F5344CB8AC3E}">
        <p14:creationId xmlns:p14="http://schemas.microsoft.com/office/powerpoint/2010/main" val="2115041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426B1A-DC90-8C3B-6775-94903EF42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F392A4-CA0D-544E-149A-025347D5BE8A}"/>
              </a:ext>
            </a:extLst>
          </p:cNvPr>
          <p:cNvSpPr txBox="1">
            <a:spLocks/>
          </p:cNvSpPr>
          <p:nvPr/>
        </p:nvSpPr>
        <p:spPr>
          <a:xfrm>
            <a:off x="125463" y="246996"/>
            <a:ext cx="11892365" cy="6766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Overview of Current Regulations for the Old Louisville / Limerick TNZD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EB6378-375B-5A9A-236F-AB173E59D8B0}"/>
              </a:ext>
            </a:extLst>
          </p:cNvPr>
          <p:cNvSpPr txBox="1"/>
          <p:nvPr/>
        </p:nvSpPr>
        <p:spPr>
          <a:xfrm>
            <a:off x="125463" y="1466993"/>
            <a:ext cx="11892365" cy="3190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Segoe UI" panose="020B0502040204020203" pitchFamily="34" charset="0"/>
              </a:rPr>
              <a:t>Transitional Housing - permitted in any mapped area (CUP may be required)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Aptos" panose="02110004020202020204"/>
                <a:cs typeface="Segoe UI" panose="020B0502040204020203" pitchFamily="34" charset="0"/>
              </a:rPr>
              <a:t>Residential lodging house (a form of owner-occupied boarding house with 4 or fewer boarders) – permitted in any mapped area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Aptos" panose="02110004020202020204"/>
                <a:cs typeface="Segoe UI" panose="020B0502040204020203" pitchFamily="34" charset="0"/>
              </a:rPr>
              <a:t>Commercial boarding houses – permitted only in Center and Transition-Center (CUP always required)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Segoe UI" panose="020B0502040204020203" pitchFamily="34" charset="0"/>
              </a:rPr>
              <a:t>Rehabilitation homes - permitted in any mapped area (CUP always required)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382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426B1A-DC90-8C3B-6775-94903EF42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F392A4-CA0D-544E-149A-025347D5BE8A}"/>
              </a:ext>
            </a:extLst>
          </p:cNvPr>
          <p:cNvSpPr txBox="1">
            <a:spLocks/>
          </p:cNvSpPr>
          <p:nvPr/>
        </p:nvSpPr>
        <p:spPr>
          <a:xfrm>
            <a:off x="125463" y="246996"/>
            <a:ext cx="11892365" cy="6766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Transitional Housing in the TNZD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EB6378-375B-5A9A-236F-AB173E59D8B0}"/>
              </a:ext>
            </a:extLst>
          </p:cNvPr>
          <p:cNvSpPr txBox="1"/>
          <p:nvPr/>
        </p:nvSpPr>
        <p:spPr>
          <a:xfrm>
            <a:off x="125463" y="1466993"/>
            <a:ext cx="11892365" cy="3190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Segoe UI" panose="020B0502040204020203" pitchFamily="34" charset="0"/>
              </a:rPr>
              <a:t>Permitted in any mapped area if all special standards are met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Segoe UI" panose="020B0502040204020203" pitchFamily="34" charset="0"/>
              </a:rPr>
              <a:t>Allowed with a CUP if special standards cannot be met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Aptos" panose="02110004020202020204"/>
                <a:cs typeface="Segoe UI" panose="020B0502040204020203" pitchFamily="34" charset="0"/>
              </a:rPr>
              <a:t>Special standards relate to supervision/management, meeting all building and life safety codes, density, parking, and signage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Segoe UI" panose="020B0502040204020203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Segoe UI" panose="020B0502040204020203" pitchFamily="34" charset="0"/>
              </a:rPr>
              <a:t>CUP standards relate to compatibility and concentration, including a 1000’ separation requirement between group housing uses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Aptos" panose="02110004020202020204"/>
                <a:cs typeface="Segoe UI" panose="020B0502040204020203" pitchFamily="34" charset="0"/>
              </a:rPr>
              <a:t>CUPs may be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Segoe UI" panose="020B0502040204020203" pitchFamily="34" charset="0"/>
              </a:rPr>
              <a:t>revoked following complaints</a:t>
            </a:r>
          </a:p>
        </p:txBody>
      </p:sp>
    </p:spTree>
    <p:extLst>
      <p:ext uri="{BB962C8B-B14F-4D97-AF65-F5344CB8AC3E}">
        <p14:creationId xmlns:p14="http://schemas.microsoft.com/office/powerpoint/2010/main" val="231631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426B1A-DC90-8C3B-6775-94903EF42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F392A4-CA0D-544E-149A-025347D5BE8A}"/>
              </a:ext>
            </a:extLst>
          </p:cNvPr>
          <p:cNvSpPr txBox="1">
            <a:spLocks/>
          </p:cNvSpPr>
          <p:nvPr/>
        </p:nvSpPr>
        <p:spPr>
          <a:xfrm>
            <a:off x="125463" y="246996"/>
            <a:ext cx="11892365" cy="6766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Commercial Boarding</a:t>
            </a:r>
            <a:r>
              <a:rPr lang="en-US" sz="3600" b="1" dirty="0">
                <a:solidFill>
                  <a:prstClr val="white"/>
                </a:solidFill>
                <a:latin typeface="Aptos Display" panose="02110004020202020204"/>
              </a:rPr>
              <a:t> Houses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in the TNZD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EB6378-375B-5A9A-236F-AB173E59D8B0}"/>
              </a:ext>
            </a:extLst>
          </p:cNvPr>
          <p:cNvSpPr txBox="1"/>
          <p:nvPr/>
        </p:nvSpPr>
        <p:spPr>
          <a:xfrm>
            <a:off x="125463" y="1466993"/>
            <a:ext cx="1189236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Segoe UI" panose="020B0502040204020203" pitchFamily="34" charset="0"/>
              </a:rPr>
              <a:t>Permitted only in Neighborhood Center and Transition-Center (as permitted in C2)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Segoe UI" panose="020B0502040204020203" pitchFamily="34" charset="0"/>
              </a:rPr>
              <a:t>No longer permitted by right without any special standards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Segoe UI" panose="020B0502040204020203" pitchFamily="34" charset="0"/>
              </a:rPr>
              <a:t>Limits to 8 boarders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Segoe UI" panose="020B0502040204020203" pitchFamily="34" charset="0"/>
              </a:rPr>
              <a:t>CUP standards require own bedrooms, limit nonresidential uses and services unless otherwise permitted, and provide a 1000’ separation requirement between group housing uses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Aptos" panose="02110004020202020204"/>
                <a:cs typeface="Segoe UI" panose="020B0502040204020203" pitchFamily="34" charset="0"/>
              </a:rPr>
              <a:t>CUPs may be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Segoe UI" panose="020B0502040204020203" pitchFamily="34" charset="0"/>
              </a:rPr>
              <a:t>revoked following complaints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prstClr val="white"/>
              </a:solidFill>
              <a:latin typeface="Aptos" panose="02110004020202020204"/>
              <a:cs typeface="Segoe UI" panose="020B0502040204020203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Segoe UI" panose="020B0502040204020203" pitchFamily="34" charset="0"/>
              </a:rPr>
              <a:t>Residential lodging houses (a form of owner-occupied boarding house with 4 or fewer boarders) are permitted in any mapped area if standards are met</a:t>
            </a:r>
          </a:p>
        </p:txBody>
      </p:sp>
    </p:spTree>
    <p:extLst>
      <p:ext uri="{BB962C8B-B14F-4D97-AF65-F5344CB8AC3E}">
        <p14:creationId xmlns:p14="http://schemas.microsoft.com/office/powerpoint/2010/main" val="3408079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426B1A-DC90-8C3B-6775-94903EF42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F392A4-CA0D-544E-149A-025347D5BE8A}"/>
              </a:ext>
            </a:extLst>
          </p:cNvPr>
          <p:cNvSpPr txBox="1">
            <a:spLocks/>
          </p:cNvSpPr>
          <p:nvPr/>
        </p:nvSpPr>
        <p:spPr>
          <a:xfrm>
            <a:off x="125463" y="246996"/>
            <a:ext cx="11892365" cy="6766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Rehabilitation Homes in the TNZD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EB6378-375B-5A9A-236F-AB173E59D8B0}"/>
              </a:ext>
            </a:extLst>
          </p:cNvPr>
          <p:cNvSpPr txBox="1"/>
          <p:nvPr/>
        </p:nvSpPr>
        <p:spPr>
          <a:xfrm>
            <a:off x="125463" y="1466993"/>
            <a:ext cx="11892365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Segoe UI" panose="020B0502040204020203" pitchFamily="34" charset="0"/>
              </a:rPr>
              <a:t>Permitted only in any mapped area with a CUP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Segoe UI" panose="020B0502040204020203" pitchFamily="34" charset="0"/>
              </a:rPr>
              <a:t>Continues to allow for 2 types, accommodations for occupants receiving supervised medical or professional care and occupants staying at the subject facility for supervised reentry as a condition of their parole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Segoe UI" panose="020B0502040204020203" pitchFamily="34" charset="0"/>
              </a:rPr>
              <a:t>CUP standards limit homes in single-family residential zoning to 4 residents; limit homes in multi-family zoning to maximums determined by the BOZA, require appropriate 24-hour supervision and adequate support services for residents, and implement a 1000’ separation requirement between group housing uses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Segoe UI" panose="020B0502040204020203" pitchFamily="34" charset="0"/>
              </a:rPr>
              <a:t>CUPs may be revoked following complaints</a:t>
            </a:r>
          </a:p>
        </p:txBody>
      </p:sp>
    </p:spTree>
    <p:extLst>
      <p:ext uri="{BB962C8B-B14F-4D97-AF65-F5344CB8AC3E}">
        <p14:creationId xmlns:p14="http://schemas.microsoft.com/office/powerpoint/2010/main" val="3818984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8B2470-862C-9593-9D7E-74D457C47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8CF18AC-35D0-3303-F744-2C12B9BA8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72599" y="0"/>
            <a:ext cx="52884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7AE88BB-C91E-44DD-72A0-08F9BD41438D}"/>
              </a:ext>
            </a:extLst>
          </p:cNvPr>
          <p:cNvSpPr txBox="1">
            <a:spLocks/>
          </p:cNvSpPr>
          <p:nvPr/>
        </p:nvSpPr>
        <p:spPr>
          <a:xfrm>
            <a:off x="125464" y="246996"/>
            <a:ext cx="5109328" cy="14408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</a:rPr>
              <a:t>Traditional Neighborhood Zoning District (TNZD)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A459A3-A65C-D5B4-CADA-48D3826C9C43}"/>
              </a:ext>
            </a:extLst>
          </p:cNvPr>
          <p:cNvSpPr txBox="1"/>
          <p:nvPr/>
        </p:nvSpPr>
        <p:spPr>
          <a:xfrm>
            <a:off x="125464" y="2121785"/>
            <a:ext cx="6647135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Zoning designation designed to recognize historic or long-established traditional neighborhoods and to protect them as a distinct pattern of development.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Old Louisville is only TNZD in Jefferson County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Adopted November 2002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557 Acres of land in TNZD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Generally located between Kentucky Street, UL, I-65 and 7</a:t>
            </a:r>
            <a:r>
              <a:rPr lang="en-US" sz="2000" baseline="30000" dirty="0">
                <a:solidFill>
                  <a:schemeClr val="bg1"/>
                </a:solidFill>
              </a:rPr>
              <a:t>th</a:t>
            </a:r>
            <a:r>
              <a:rPr lang="en-US" sz="2000" dirty="0">
                <a:solidFill>
                  <a:schemeClr val="bg1"/>
                </a:solidFill>
              </a:rPr>
              <a:t> Street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6F0C530-3AB9-B28B-2308-87E98A55A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82276" y="4698131"/>
            <a:ext cx="323850" cy="323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3696DE-5981-408A-3FD3-BE06F53EFB0F}"/>
              </a:ext>
            </a:extLst>
          </p:cNvPr>
          <p:cNvSpPr txBox="1"/>
          <p:nvPr/>
        </p:nvSpPr>
        <p:spPr>
          <a:xfrm rot="573201">
            <a:off x="7172755" y="4263539"/>
            <a:ext cx="535724" cy="246221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000" b="1" dirty="0"/>
              <a:t>Hill 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511707-CFD3-7A87-5B55-11495D45CD0D}"/>
              </a:ext>
            </a:extLst>
          </p:cNvPr>
          <p:cNvSpPr txBox="1"/>
          <p:nvPr/>
        </p:nvSpPr>
        <p:spPr>
          <a:xfrm rot="573201">
            <a:off x="10896813" y="1986844"/>
            <a:ext cx="878767" cy="246221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000" b="1" dirty="0"/>
              <a:t>Kentucky 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DBC2D8-0FCE-81B8-A8B8-EA12C1A12898}"/>
              </a:ext>
            </a:extLst>
          </p:cNvPr>
          <p:cNvSpPr txBox="1"/>
          <p:nvPr/>
        </p:nvSpPr>
        <p:spPr>
          <a:xfrm rot="573201">
            <a:off x="7454334" y="5480758"/>
            <a:ext cx="968535" cy="246221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000" b="1" dirty="0"/>
              <a:t>Cardinal Blvd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D04610-D055-A646-9E50-92F64031CFD9}"/>
              </a:ext>
            </a:extLst>
          </p:cNvPr>
          <p:cNvSpPr txBox="1"/>
          <p:nvPr/>
        </p:nvSpPr>
        <p:spPr>
          <a:xfrm rot="16645286">
            <a:off x="9462830" y="6337329"/>
            <a:ext cx="676788" cy="246221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000" b="1" dirty="0"/>
              <a:t>Brook 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F35AD-81C5-3D8B-7317-684746D77242}"/>
              </a:ext>
            </a:extLst>
          </p:cNvPr>
          <p:cNvSpPr txBox="1"/>
          <p:nvPr/>
        </p:nvSpPr>
        <p:spPr>
          <a:xfrm rot="16645286">
            <a:off x="8093576" y="570749"/>
            <a:ext cx="519694" cy="246221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000" b="1" dirty="0"/>
              <a:t>8th St</a:t>
            </a:r>
          </a:p>
        </p:txBody>
      </p:sp>
    </p:spTree>
    <p:extLst>
      <p:ext uri="{BB962C8B-B14F-4D97-AF65-F5344CB8AC3E}">
        <p14:creationId xmlns:p14="http://schemas.microsoft.com/office/powerpoint/2010/main" val="1661842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5EA620-A2D4-EC20-44BB-F92D763F6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3D81FA60-B71E-DC10-5E3E-E70A5AD36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56086" y="-13437"/>
            <a:ext cx="47682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7F3B7A5-E17D-9FA2-EDAA-3C9BA10B84B0}"/>
              </a:ext>
            </a:extLst>
          </p:cNvPr>
          <p:cNvSpPr txBox="1">
            <a:spLocks/>
          </p:cNvSpPr>
          <p:nvPr/>
        </p:nvSpPr>
        <p:spPr>
          <a:xfrm>
            <a:off x="125464" y="246996"/>
            <a:ext cx="5109328" cy="14408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</a:rPr>
              <a:t>Traditional Neighborhood Zoning District (TNZD)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0A4F6D-D4B8-A3A0-BCF4-CD7FE1723F43}"/>
              </a:ext>
            </a:extLst>
          </p:cNvPr>
          <p:cNvSpPr txBox="1"/>
          <p:nvPr/>
        </p:nvSpPr>
        <p:spPr>
          <a:xfrm>
            <a:off x="125464" y="1576840"/>
            <a:ext cx="682397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TNZD has 5 components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Neighborhood Center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Neighborhood Transition-Center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Neighborhood General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Neighborhood Center Transition: Edge Transition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Neighborhood General Campus Edge Transition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Each component has defined land uses with “Neighborhood General” identifying land use by parcel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Some amendments to TNZD may be made by property owner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All other amendments are initiated by the Planning Commission or Metro Council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5CD741-3FEA-6E5F-E69E-FA7E5690E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3721" y="4812145"/>
            <a:ext cx="1642883" cy="204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51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235456-ED63-2753-CB25-A30B21772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E8A40EF3-D9DA-8766-1DF6-23E05FFA7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16345" y="32838"/>
            <a:ext cx="4825382" cy="678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F4886D1-12B3-5FAD-51CE-B11662F2B861}"/>
              </a:ext>
            </a:extLst>
          </p:cNvPr>
          <p:cNvSpPr txBox="1">
            <a:spLocks/>
          </p:cNvSpPr>
          <p:nvPr/>
        </p:nvSpPr>
        <p:spPr>
          <a:xfrm>
            <a:off x="125464" y="246996"/>
            <a:ext cx="5109328" cy="6766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</a:rPr>
              <a:t>Neighborhood Plan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B11CAD-BD0B-4235-1530-875339DAD5BE}"/>
              </a:ext>
            </a:extLst>
          </p:cNvPr>
          <p:cNvSpPr txBox="1"/>
          <p:nvPr/>
        </p:nvSpPr>
        <p:spPr>
          <a:xfrm>
            <a:off x="125464" y="1576840"/>
            <a:ext cx="68239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Old Louisville/Limerick Neighborhood Plan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Adopted 2000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Executive Summary adopted as amendment to Cornerstone 2020 and Plan 2040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Same Study Area as TNZD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Planned for land use, mobility and open space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“</a:t>
            </a:r>
            <a:r>
              <a:rPr lang="en-US" sz="2000" b="1" i="1" dirty="0">
                <a:solidFill>
                  <a:schemeClr val="bg1"/>
                </a:solidFill>
              </a:rPr>
              <a:t>Old Louisville/Limerick will be a vital, safe, attractive neighborhood that reflects its historic character and achieves its rightful place as being home to Louisville’s “choicest addresses” in the economic, civic, and cultural life of this community.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Created TNZD zoning along with associated land uses and form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970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6C453F-558D-59DC-61FA-2347752D1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A6CA21C-D73B-B735-50C1-A8326A4AD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37018" y="1468061"/>
            <a:ext cx="6537804" cy="435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4380ECD-8532-F812-B3CD-266DCF554323}"/>
              </a:ext>
            </a:extLst>
          </p:cNvPr>
          <p:cNvSpPr txBox="1">
            <a:spLocks/>
          </p:cNvSpPr>
          <p:nvPr/>
        </p:nvSpPr>
        <p:spPr>
          <a:xfrm>
            <a:off x="125463" y="246996"/>
            <a:ext cx="5333227" cy="6766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</a:rPr>
              <a:t>Neighborhood Plans Today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FE0C8B-837F-EEAE-FB6D-DC5BB623BE03}"/>
              </a:ext>
            </a:extLst>
          </p:cNvPr>
          <p:cNvSpPr txBox="1"/>
          <p:nvPr/>
        </p:nvSpPr>
        <p:spPr>
          <a:xfrm>
            <a:off x="125464" y="1216622"/>
            <a:ext cx="6823976" cy="5483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Segoe UI" panose="020B0502040204020203" pitchFamily="34" charset="0"/>
              </a:rPr>
              <a:t>Introduction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Segoe UI" panose="020B0502040204020203" pitchFamily="34" charset="0"/>
              </a:rPr>
              <a:t>Vision Statement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Segoe UI" panose="020B0502040204020203" pitchFamily="34" charset="0"/>
              </a:rPr>
              <a:t>Neighborhood Identity Section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Segoe UI" panose="020B0502040204020203" pitchFamily="34" charset="0"/>
              </a:rPr>
              <a:t>Mandatory Components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cs typeface="Segoe UI" panose="020B0502040204020203" pitchFamily="34" charset="0"/>
              </a:rPr>
              <a:t>Land Use/Community Form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cs typeface="Segoe UI" panose="020B0502040204020203" pitchFamily="34" charset="0"/>
              </a:rPr>
              <a:t>Mobility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cs typeface="Segoe UI" panose="020B0502040204020203" pitchFamily="34" charset="0"/>
              </a:rPr>
              <a:t>Housing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Segoe UI" panose="020B0502040204020203" pitchFamily="34" charset="0"/>
              </a:rPr>
              <a:t>Optional Components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Segoe UI" panose="020B0502040204020203" pitchFamily="34" charset="0"/>
              </a:rPr>
              <a:t>Plan Implementation Section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Segoe UI" panose="020B0502040204020203" pitchFamily="34" charset="0"/>
              </a:rPr>
              <a:t>Executive Summary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210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80E8DC-CD01-0093-A592-473A2B623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CD58BE-08C2-FA32-DED8-CB941FB7A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19" y="0"/>
            <a:ext cx="1088436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FAD02F-1A94-1076-2479-C61D55A9F2A8}"/>
              </a:ext>
            </a:extLst>
          </p:cNvPr>
          <p:cNvSpPr txBox="1"/>
          <p:nvPr/>
        </p:nvSpPr>
        <p:spPr>
          <a:xfrm>
            <a:off x="961883" y="276615"/>
            <a:ext cx="6086538" cy="707886"/>
          </a:xfrm>
          <a:prstGeom prst="rect">
            <a:avLst/>
          </a:prstGeom>
          <a:solidFill>
            <a:srgbClr val="4F5870"/>
          </a:solidFill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NEIGHBORHOOD PLANS</a:t>
            </a:r>
          </a:p>
        </p:txBody>
      </p:sp>
    </p:spTree>
    <p:extLst>
      <p:ext uri="{BB962C8B-B14F-4D97-AF65-F5344CB8AC3E}">
        <p14:creationId xmlns:p14="http://schemas.microsoft.com/office/powerpoint/2010/main" val="520364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426B1A-DC90-8C3B-6775-94903EF42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F392A4-CA0D-544E-149A-025347D5BE8A}"/>
              </a:ext>
            </a:extLst>
          </p:cNvPr>
          <p:cNvSpPr txBox="1">
            <a:spLocks/>
          </p:cNvSpPr>
          <p:nvPr/>
        </p:nvSpPr>
        <p:spPr>
          <a:xfrm>
            <a:off x="125463" y="246996"/>
            <a:ext cx="11892365" cy="6766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How is Group Housing Regulated?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EB6378-375B-5A9A-236F-AB173E59D8B0}"/>
              </a:ext>
            </a:extLst>
          </p:cNvPr>
          <p:cNvSpPr txBox="1"/>
          <p:nvPr/>
        </p:nvSpPr>
        <p:spPr>
          <a:xfrm>
            <a:off x="125463" y="1216622"/>
            <a:ext cx="11892365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Segoe UI" panose="020B0502040204020203" pitchFamily="34" charset="0"/>
              </a:rPr>
              <a:t>State law (KRS)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Segoe UI" panose="020B0502040204020203" pitchFamily="34" charset="0"/>
              </a:rPr>
              <a:t>Local zoning regulations/Land Development Code (LDC)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Segoe UI" panose="020B0502040204020203" pitchFamily="34" charset="0"/>
              </a:rPr>
              <a:t>Local ordinance/Louisville Metro Code of Ordinances (LMCO)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Segoe UI" panose="020B0502040204020203" pitchFamily="34" charset="0"/>
              </a:rPr>
              <a:t>State and local building and life safety codes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Segoe UI" panose="020B0502040204020203" pitchFamily="34" charset="0"/>
              </a:rPr>
              <a:t>Guidelines and standards required by agencies and organizations</a:t>
            </a:r>
          </a:p>
        </p:txBody>
      </p:sp>
    </p:spTree>
    <p:extLst>
      <p:ext uri="{BB962C8B-B14F-4D97-AF65-F5344CB8AC3E}">
        <p14:creationId xmlns:p14="http://schemas.microsoft.com/office/powerpoint/2010/main" val="2006748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426B1A-DC90-8C3B-6775-94903EF42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F392A4-CA0D-544E-149A-025347D5BE8A}"/>
              </a:ext>
            </a:extLst>
          </p:cNvPr>
          <p:cNvSpPr txBox="1">
            <a:spLocks/>
          </p:cNvSpPr>
          <p:nvPr/>
        </p:nvSpPr>
        <p:spPr>
          <a:xfrm>
            <a:off x="125463" y="246996"/>
            <a:ext cx="11892365" cy="6766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Overview of Current Louisville Metro Code of Ordinance or LMCO Regulations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EB6378-375B-5A9A-236F-AB173E59D8B0}"/>
              </a:ext>
            </a:extLst>
          </p:cNvPr>
          <p:cNvSpPr txBox="1"/>
          <p:nvPr/>
        </p:nvSpPr>
        <p:spPr>
          <a:xfrm>
            <a:off x="125463" y="1466993"/>
            <a:ext cx="11892365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Segoe UI" panose="020B0502040204020203" pitchFamily="34" charset="0"/>
              </a:rPr>
              <a:t>Requires annual license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Segoe UI" panose="020B0502040204020203" pitchFamily="34" charset="0"/>
              </a:rPr>
              <a:t>Allows for an annual review and inspection by different agencies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Segoe UI" panose="020B0502040204020203" pitchFamily="34" charset="0"/>
              </a:rPr>
              <a:t>Provides penalties for non-compliance with the LMCO provisions</a:t>
            </a:r>
          </a:p>
        </p:txBody>
      </p:sp>
    </p:spTree>
    <p:extLst>
      <p:ext uri="{BB962C8B-B14F-4D97-AF65-F5344CB8AC3E}">
        <p14:creationId xmlns:p14="http://schemas.microsoft.com/office/powerpoint/2010/main" val="3677677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426B1A-DC90-8C3B-6775-94903EF42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F392A4-CA0D-544E-149A-025347D5BE8A}"/>
              </a:ext>
            </a:extLst>
          </p:cNvPr>
          <p:cNvSpPr txBox="1">
            <a:spLocks/>
          </p:cNvSpPr>
          <p:nvPr/>
        </p:nvSpPr>
        <p:spPr>
          <a:xfrm>
            <a:off x="125463" y="246996"/>
            <a:ext cx="11892365" cy="6766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Overview of Current Louisville Metro Zoning Regulations (Land Development Code)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EB6378-375B-5A9A-236F-AB173E59D8B0}"/>
              </a:ext>
            </a:extLst>
          </p:cNvPr>
          <p:cNvSpPr txBox="1"/>
          <p:nvPr/>
        </p:nvSpPr>
        <p:spPr>
          <a:xfrm>
            <a:off x="125463" y="1466993"/>
            <a:ext cx="1189236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Segoe UI" panose="020B0502040204020203" pitchFamily="34" charset="0"/>
              </a:rPr>
              <a:t>Defines and differentiates types of group housing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Segoe UI" panose="020B0502040204020203" pitchFamily="34" charset="0"/>
              </a:rPr>
              <a:t>Regulates where different types of group housing can and cannot be located (by zoning district)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Segoe UI" panose="020B0502040204020203" pitchFamily="34" charset="0"/>
              </a:rPr>
              <a:t>If permitted, provides 1 of 3 processes for approval</a:t>
            </a:r>
          </a:p>
          <a:p>
            <a:pPr marL="1371600" lvl="2" indent="-457200">
              <a:spcAft>
                <a:spcPts val="1000"/>
              </a:spcAft>
              <a:buFont typeface="+mj-lt"/>
              <a:buAutoNum type="arabicPeriod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Segoe UI" panose="020B0502040204020203" pitchFamily="34" charset="0"/>
              </a:rPr>
              <a:t>By right (non-discretionary, allowed without any public hearing or special approval</a:t>
            </a:r>
          </a:p>
          <a:p>
            <a:pPr marL="1371600" lvl="2" indent="-457200">
              <a:spcAft>
                <a:spcPts val="1000"/>
              </a:spcAft>
              <a:buFont typeface="+mj-lt"/>
              <a:buAutoNum type="arabicPeriod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Segoe UI" panose="020B0502040204020203" pitchFamily="34" charset="0"/>
              </a:rPr>
              <a:t>By right with special standards (non-discretionary, allowed without any public hearing or special approval if stated standards are met)</a:t>
            </a:r>
          </a:p>
          <a:p>
            <a:pPr marL="1371600" lvl="2" indent="-457200">
              <a:spcAft>
                <a:spcPts val="1000"/>
              </a:spcAft>
              <a:buFont typeface="+mj-lt"/>
              <a:buAutoNum type="arabicPeriod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Segoe UI" panose="020B0502040204020203" pitchFamily="34" charset="0"/>
              </a:rPr>
              <a:t>By Conditional Use Permit (discretionary, approved or denied following a public hearing)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Segoe UI" panose="020B0502040204020203" pitchFamily="34" charset="0"/>
              </a:rPr>
              <a:t>Provides penalties for non-compliance with the LDC provisions (consistent with state law)</a:t>
            </a:r>
          </a:p>
        </p:txBody>
      </p:sp>
    </p:spTree>
    <p:extLst>
      <p:ext uri="{BB962C8B-B14F-4D97-AF65-F5344CB8AC3E}">
        <p14:creationId xmlns:p14="http://schemas.microsoft.com/office/powerpoint/2010/main" val="360282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936</Words>
  <Application>Microsoft Office PowerPoint</Application>
  <PresentationFormat>Widescreen</PresentationFormat>
  <Paragraphs>107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King, Michael</dc:creator>
  <cp:lastModifiedBy>King, Michael</cp:lastModifiedBy>
  <cp:revision>11</cp:revision>
  <dcterms:created xsi:type="dcterms:W3CDTF">2025-01-09T20:04:52Z</dcterms:created>
  <dcterms:modified xsi:type="dcterms:W3CDTF">2025-01-23T23:16:21Z</dcterms:modified>
</cp:coreProperties>
</file>